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7" r:id="rId3"/>
  </p:sldIdLst>
  <p:sldSz cx="21388388" cy="30275213"/>
  <p:notesSz cx="6858000" cy="91440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65">
          <p15:clr>
            <a:srgbClr val="A4A3A4"/>
          </p15:clr>
        </p15:guide>
        <p15:guide id="3" orient="horz" pos="18541">
          <p15:clr>
            <a:srgbClr val="A4A3A4"/>
          </p15:clr>
        </p15:guide>
        <p15:guide id="5" pos="1319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89" autoAdjust="0"/>
    <p:restoredTop sz="94777" autoAdjust="0"/>
  </p:normalViewPr>
  <p:slideViewPr>
    <p:cSldViewPr snapToGrid="0" snapToObjects="1" showGuides="1">
      <p:cViewPr>
        <p:scale>
          <a:sx n="25" d="100"/>
          <a:sy n="25" d="100"/>
        </p:scale>
        <p:origin x="3396" y="42"/>
      </p:cViewPr>
      <p:guideLst>
        <p:guide orient="horz" pos="265"/>
        <p:guide orient="horz" pos="18541"/>
        <p:guide pos="1319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4/19/2025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4/19/2025</a:t>
            </a:fld>
            <a:endParaRPr lang="en-US" dirty="0"/>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183462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79"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80"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extLst>
      <p:ext uri="{BB962C8B-B14F-4D97-AF65-F5344CB8AC3E}">
        <p14:creationId xmlns:p14="http://schemas.microsoft.com/office/powerpoint/2010/main" val="301464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74784A8-6F25-7449-9CCF-614BC1946BC7}"/>
              </a:ext>
            </a:extLst>
          </p:cNvPr>
          <p:cNvGraphicFramePr>
            <a:graphicFrameLocks noGrp="1"/>
          </p:cNvGraphicFramePr>
          <p:nvPr userDrawn="1">
            <p:extLst>
              <p:ext uri="{D42A27DB-BD31-4B8C-83A1-F6EECF244321}">
                <p14:modId xmlns:p14="http://schemas.microsoft.com/office/powerpoint/2010/main" val="1988771644"/>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dirty="0">
                          <a:solidFill>
                            <a:srgbClr val="D9D9D9"/>
                          </a:solidFill>
                          <a:latin typeface="Arial"/>
                          <a:cs typeface="Arial"/>
                        </a:rPr>
                        <a:t>This PowerPoint template produces a </a:t>
                      </a:r>
                      <a:r>
                        <a:rPr lang="en-US" sz="1800" i="0" dirty="0">
                          <a:solidFill>
                            <a:srgbClr val="FFC000"/>
                          </a:solidFill>
                          <a:latin typeface="Arial"/>
                          <a:cs typeface="Arial"/>
                        </a:rPr>
                        <a:t>A1 </a:t>
                      </a:r>
                      <a:r>
                        <a:rPr lang="en-US" sz="1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the  </a:t>
                      </a:r>
                      <a:r>
                        <a:rPr lang="en-US" sz="1800" i="0" dirty="0">
                          <a:solidFill>
                            <a:srgbClr val="FFC000"/>
                          </a:solidFill>
                          <a:latin typeface="Arial"/>
                          <a:cs typeface="Arial"/>
                        </a:rPr>
                        <a:t>HELP DESK</a:t>
                      </a:r>
                      <a:r>
                        <a:rPr lang="en-US" sz="1800" i="0" baseline="0" dirty="0">
                          <a:solidFill>
                            <a:srgbClr val="D9D9D9"/>
                          </a:solidFill>
                          <a:latin typeface="Arial"/>
                          <a:cs typeface="Arial"/>
                        </a:rPr>
                        <a:t> </a:t>
                      </a:r>
                      <a:r>
                        <a:rPr lang="en-US" sz="1800" i="0" dirty="0">
                          <a:solidFill>
                            <a:srgbClr val="D9D9D9"/>
                          </a:solidFill>
                          <a:latin typeface="Arial"/>
                          <a:cs typeface="Arial"/>
                        </a:rPr>
                        <a:t>tab.</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To print your poster using our same-day professional printing service,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a:t>
                      </a:r>
                      <a:r>
                        <a:rPr lang="en-US" sz="1800" i="0" dirty="0">
                          <a:solidFill>
                            <a:srgbClr val="FFC000"/>
                          </a:solidFill>
                          <a:latin typeface="Arial"/>
                          <a:cs typeface="Arial"/>
                        </a:rPr>
                        <a:t>Order your poster</a:t>
                      </a:r>
                      <a:r>
                        <a:rPr lang="en-US" sz="1800" i="0" dirty="0">
                          <a:solidFill>
                            <a:srgbClr val="D9D9D9"/>
                          </a:solidFill>
                          <a:latin typeface="Arial"/>
                          <a:cs typeface="Arial"/>
                        </a:rPr>
                        <a:t>".</a:t>
                      </a:r>
                      <a:endParaRPr lang="en-US" sz="1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dirty="0">
                        <a:solidFill>
                          <a:srgbClr val="1F3A4E"/>
                        </a:solidFill>
                      </a:endParaRPr>
                    </a:p>
                    <a:p>
                      <a:pPr algn="ctr"/>
                      <a:endParaRPr lang="en-US" sz="1800" dirty="0">
                        <a:solidFill>
                          <a:srgbClr val="1F3A4E"/>
                        </a:solidFill>
                      </a:endParaRPr>
                    </a:p>
                    <a:p>
                      <a:pPr algn="ctr"/>
                      <a:r>
                        <a:rPr lang="en-US" sz="1800" dirty="0">
                          <a:solidFill>
                            <a:schemeClr val="bg1"/>
                          </a:solidFill>
                          <a:latin typeface="Arial" panose="020B0604020202020204" pitchFamily="34" charset="0"/>
                          <a:cs typeface="Arial" panose="020B0604020202020204" pitchFamily="34" charset="0"/>
                        </a:rPr>
                        <a:t>This is a poster template for a </a:t>
                      </a:r>
                      <a:br>
                        <a:rPr lang="en-US" sz="1800" dirty="0">
                          <a:solidFill>
                            <a:schemeClr val="bg1"/>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dirty="0">
                          <a:solidFill>
                            <a:srgbClr val="FFC000"/>
                          </a:solidFill>
                          <a:latin typeface="Arial" panose="020B0604020202020204" pitchFamily="34" charset="0"/>
                          <a:cs typeface="Arial" panose="020B0604020202020204" pitchFamily="34" charset="0"/>
                        </a:rPr>
                        <a:t>23.39 inches x 33.11 inches</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research presentation poster</a:t>
                      </a:r>
                    </a:p>
                    <a:p>
                      <a:endParaRPr lang="en-US" sz="1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Important: Check the template size</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dirty="0">
                          <a:solidFill>
                            <a:srgbClr val="D9D9D9"/>
                          </a:solidFill>
                          <a:latin typeface="Arial" panose="020B0604020202020204" pitchFamily="34" charset="0"/>
                          <a:cs typeface="Arial" panose="020B0604020202020204" pitchFamily="34" charset="0"/>
                        </a:rPr>
                      </a:br>
                      <a:endParaRPr lang="en-US" sz="1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dirty="0">
                        <a:solidFill>
                          <a:srgbClr val="1F3A4E"/>
                        </a:solidFill>
                      </a:endParaRPr>
                    </a:p>
                  </a:txBody>
                  <a:tcPr>
                    <a:blipFill rotWithShape="1">
                      <a:blip r:embed="rId3"/>
                      <a:stretch>
                        <a:fillRect/>
                      </a:stretch>
                    </a:blipFill>
                  </a:tcPr>
                </a:tc>
                <a:tc>
                  <a:txBody>
                    <a:bodyPr/>
                    <a:lstStyle/>
                    <a:p>
                      <a:pPr algn="l"/>
                      <a:r>
                        <a:rPr lang="en-US" sz="2000" b="1" baseline="0" dirty="0">
                          <a:solidFill>
                            <a:srgbClr val="FFC000"/>
                          </a:solidFill>
                          <a:latin typeface="Arial" panose="020B0604020202020204" pitchFamily="34" charset="0"/>
                          <a:cs typeface="Arial" panose="020B0604020202020204" pitchFamily="34" charset="0"/>
                        </a:rPr>
                        <a:t>How to </a:t>
                      </a:r>
                      <a:r>
                        <a:rPr lang="en-US" sz="3600" b="1" baseline="0" dirty="0">
                          <a:solidFill>
                            <a:srgbClr val="FFC000"/>
                          </a:solidFill>
                          <a:latin typeface="Arial" panose="020B0604020202020204" pitchFamily="34" charset="0"/>
                          <a:cs typeface="Arial" panose="020B0604020202020204" pitchFamily="34" charset="0"/>
                        </a:rPr>
                        <a:t>Zoom in </a:t>
                      </a:r>
                      <a:r>
                        <a:rPr lang="en-US" sz="2000" b="1" baseline="0" dirty="0">
                          <a:solidFill>
                            <a:srgbClr val="FFC000"/>
                          </a:solidFill>
                          <a:latin typeface="Arial" panose="020B0604020202020204" pitchFamily="34" charset="0"/>
                          <a:cs typeface="Arial" panose="020B0604020202020204" pitchFamily="34" charset="0"/>
                        </a:rPr>
                        <a:t>and </a:t>
                      </a:r>
                      <a:r>
                        <a:rPr lang="en-US" sz="1600" b="1" baseline="0" dirty="0">
                          <a:solidFill>
                            <a:srgbClr val="FFC000"/>
                          </a:solidFill>
                          <a:latin typeface="Arial" panose="020B0604020202020204" pitchFamily="34" charset="0"/>
                          <a:cs typeface="Arial" panose="020B0604020202020204" pitchFamily="34" charset="0"/>
                        </a:rPr>
                        <a:t>out</a:t>
                      </a:r>
                      <a:endParaRPr lang="en-US" sz="2000" b="1" baseline="0" dirty="0">
                        <a:solidFill>
                          <a:srgbClr val="FFC000"/>
                        </a:solidFill>
                        <a:latin typeface="Arial" panose="020B0604020202020204" pitchFamily="34" charset="0"/>
                        <a:cs typeface="Arial" panose="020B0604020202020204" pitchFamily="34" charset="0"/>
                      </a:endParaRPr>
                    </a:p>
                    <a:p>
                      <a:pPr algn="l"/>
                      <a:r>
                        <a:rPr lang="en-US" sz="1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1. </a:t>
                      </a:r>
                      <a:r>
                        <a:rPr lang="en-US" sz="1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2. </a:t>
                      </a:r>
                      <a:r>
                        <a:rPr lang="en-US" sz="1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dirty="0">
                          <a:solidFill>
                            <a:srgbClr val="FFC000"/>
                          </a:solidFill>
                          <a:latin typeface="Arial" panose="020B0604020202020204" pitchFamily="34" charset="0"/>
                          <a:cs typeface="Arial" panose="020B0604020202020204" pitchFamily="34" charset="0"/>
                        </a:rPr>
                        <a:t>Ruler and Guides</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dirty="0">
                        <a:solidFill>
                          <a:srgbClr val="1F3A4E"/>
                        </a:solidFill>
                      </a:endParaRPr>
                    </a:p>
                  </a:txBody>
                  <a:tcPr>
                    <a:blipFill rotWithShape="1">
                      <a:blip r:embed="rId4"/>
                      <a:stretch>
                        <a:fillRect/>
                      </a:stretch>
                    </a:blipFill>
                  </a:tcPr>
                </a:tc>
                <a:tc>
                  <a:txBody>
                    <a:bodyPr/>
                    <a:lstStyle/>
                    <a:p>
                      <a:pPr marL="0" lvl="1" indent="0" algn="l" defTabSz="114300"/>
                      <a:r>
                        <a:rPr lang="en-US" sz="2000" b="1" baseline="0" dirty="0">
                          <a:solidFill>
                            <a:srgbClr val="FFC000"/>
                          </a:solidFill>
                          <a:latin typeface="Arial" panose="020B0604020202020204" pitchFamily="34" charset="0"/>
                          <a:cs typeface="Arial" panose="020B0604020202020204" pitchFamily="34" charset="0"/>
                        </a:rPr>
                        <a:t>Headers and text containers</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dirty="0">
                          <a:solidFill>
                            <a:srgbClr val="FFC000"/>
                          </a:solidFill>
                          <a:latin typeface="Arial" panose="020B0604020202020204" pitchFamily="34" charset="0"/>
                          <a:cs typeface="Arial" panose="020B0604020202020204" pitchFamily="34" charset="0"/>
                        </a:rPr>
                        <a:t>Adding content to the poster</a:t>
                      </a:r>
                    </a:p>
                    <a:p>
                      <a:r>
                        <a:rPr lang="en-US" sz="1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70EF0DC5-0CE8-8B48-8495-AC770E4326B0}"/>
              </a:ext>
            </a:extLst>
          </p:cNvPr>
          <p:cNvGraphicFramePr>
            <a:graphicFrameLocks noGrp="1"/>
          </p:cNvGraphicFramePr>
          <p:nvPr userDrawn="1">
            <p:extLst>
              <p:ext uri="{D42A27DB-BD31-4B8C-83A1-F6EECF244321}">
                <p14:modId xmlns:p14="http://schemas.microsoft.com/office/powerpoint/2010/main" val="2914211395"/>
              </p:ext>
            </p:extLst>
          </p:nvPr>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1800" dirty="0">
                        <a:solidFill>
                          <a:srgbClr val="FFC000"/>
                        </a:solidFill>
                      </a:endParaRP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dirty="0">
                          <a:solidFill>
                            <a:srgbClr val="FFC000"/>
                          </a:solidFill>
                          <a:latin typeface="Arial" panose="020B0604020202020204" pitchFamily="34" charset="0"/>
                          <a:cs typeface="Arial" panose="020B0604020202020204" pitchFamily="34" charset="0"/>
                        </a:rPr>
                        <a:t>How to change the column layout configuration</a:t>
                      </a:r>
                    </a:p>
                    <a:p>
                      <a:r>
                        <a:rPr lang="en-US" sz="1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dirty="0">
                          <a:solidFill>
                            <a:srgbClr val="D9D9D9"/>
                          </a:solidFill>
                          <a:latin typeface="Arial" panose="020B0604020202020204" pitchFamily="34" charset="0"/>
                          <a:cs typeface="Arial" panose="020B0604020202020204" pitchFamily="34" charset="0"/>
                        </a:rPr>
                        <a:t>You can see a tutorial here: </a:t>
                      </a:r>
                      <a:r>
                        <a:rPr lang="en-US" sz="1800" u="sng" dirty="0">
                          <a:solidFill>
                            <a:srgbClr val="FFC000"/>
                          </a:solidFill>
                          <a:latin typeface="Arial" panose="020B0604020202020204" pitchFamily="34" charset="0"/>
                          <a:cs typeface="Arial" panose="020B0604020202020204" pitchFamily="34" charset="0"/>
                        </a:rPr>
                        <a:t>https://</a:t>
                      </a:r>
                      <a:r>
                        <a:rPr lang="en-US" sz="1800" u="sng" dirty="0" err="1">
                          <a:solidFill>
                            <a:srgbClr val="FFC000"/>
                          </a:solidFill>
                          <a:latin typeface="Arial" panose="020B0604020202020204" pitchFamily="34" charset="0"/>
                          <a:cs typeface="Arial" panose="020B0604020202020204" pitchFamily="34" charset="0"/>
                        </a:rPr>
                        <a:t>www.posterpresentations.com</a:t>
                      </a:r>
                      <a:r>
                        <a:rPr lang="en-US" sz="1800" u="sng" dirty="0">
                          <a:solidFill>
                            <a:srgbClr val="FFC000"/>
                          </a:solidFill>
                          <a:latin typeface="Arial" panose="020B0604020202020204" pitchFamily="34" charset="0"/>
                          <a:cs typeface="Arial" panose="020B0604020202020204" pitchFamily="34" charset="0"/>
                        </a:rPr>
                        <a:t>/how-to-change-the-column-</a:t>
                      </a:r>
                      <a:r>
                        <a:rPr lang="en-US" sz="18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panose="020B0604020202020204" pitchFamily="34" charset="0"/>
                          <a:cs typeface="Arial" panose="020B0604020202020204" pitchFamily="34" charset="0"/>
                        </a:rPr>
                        <a:t>The Quick Start</a:t>
                      </a:r>
                      <a:r>
                        <a:rPr lang="en-US" sz="1800" baseline="0" noProof="0" dirty="0">
                          <a:solidFill>
                            <a:srgbClr val="D9D9D9"/>
                          </a:solidFill>
                          <a:latin typeface="Arial" panose="020B0604020202020204" pitchFamily="34" charset="0"/>
                          <a:cs typeface="Arial" panose="020B0604020202020204" pitchFamily="34" charset="0"/>
                        </a:rPr>
                        <a:t> Guides</a:t>
                      </a:r>
                      <a:r>
                        <a:rPr lang="en-US" sz="1800" noProof="0" dirty="0">
                          <a:solidFill>
                            <a:srgbClr val="D9D9D9"/>
                          </a:solidFill>
                          <a:latin typeface="Arial" panose="020B0604020202020204" pitchFamily="34" charset="0"/>
                          <a:cs typeface="Arial" panose="020B0604020202020204" pitchFamily="34" charset="0"/>
                        </a:rPr>
                        <a:t> </a:t>
                      </a:r>
                      <a:r>
                        <a:rPr lang="en-US" sz="1800" u="sng" noProof="0" dirty="0">
                          <a:solidFill>
                            <a:srgbClr val="D9D9D9"/>
                          </a:solidFill>
                          <a:latin typeface="Arial" panose="020B0604020202020204" pitchFamily="34" charset="0"/>
                          <a:cs typeface="Arial" panose="020B0604020202020204" pitchFamily="34" charset="0"/>
                        </a:rPr>
                        <a:t>are outside the template’s printable area</a:t>
                      </a:r>
                      <a:r>
                        <a:rPr lang="en-US" sz="1800" noProof="0" dirty="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dirty="0">
                          <a:solidFill>
                            <a:srgbClr val="D9D9D9"/>
                          </a:solidFill>
                          <a:latin typeface="Arial" panose="020B0604020202020204" pitchFamily="34" charset="0"/>
                          <a:cs typeface="Arial" panose="020B0604020202020204" pitchFamily="34" charset="0"/>
                        </a:rPr>
                        <a:t>To hide the guides click on the </a:t>
                      </a:r>
                      <a:r>
                        <a:rPr lang="en-US" sz="1800" b="1" baseline="0" noProof="0" dirty="0">
                          <a:solidFill>
                            <a:srgbClr val="D9D9D9"/>
                          </a:solidFill>
                          <a:latin typeface="Arial" panose="020B0604020202020204" pitchFamily="34" charset="0"/>
                          <a:cs typeface="Arial" panose="020B0604020202020204" pitchFamily="34" charset="0"/>
                        </a:rPr>
                        <a:t>Home</a:t>
                      </a:r>
                      <a:r>
                        <a:rPr lang="en-US" sz="1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dirty="0">
                          <a:solidFill>
                            <a:srgbClr val="D9D9D9"/>
                          </a:solidFill>
                          <a:latin typeface="Arial" panose="020B0604020202020204" pitchFamily="34" charset="0"/>
                          <a:cs typeface="Arial" panose="020B0604020202020204" pitchFamily="34" charset="0"/>
                        </a:rPr>
                        <a:t>Without Guides </a:t>
                      </a:r>
                      <a:r>
                        <a:rPr lang="en-US" sz="1800" b="0"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a:t>
                      </a:r>
                      <a:endParaRPr lang="en-US" sz="1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26677">
                <a:tc>
                  <a:txBody>
                    <a:bodyPr/>
                    <a:lstStyle/>
                    <a:p>
                      <a:pPr rtl="0"/>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pPr rtl="0"/>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dirty="0">
                          <a:solidFill>
                            <a:srgbClr val="D9D9D9"/>
                          </a:solidFill>
                          <a:latin typeface="Arial" panose="020B0604020202020204" pitchFamily="34" charset="0"/>
                          <a:cs typeface="Arial" panose="020B0604020202020204" pitchFamily="34" charset="0"/>
                        </a:rPr>
                        <a:t>F5</a:t>
                      </a:r>
                      <a:r>
                        <a:rPr lang="en-US" sz="1800" baseline="0" dirty="0">
                          <a:solidFill>
                            <a:srgbClr val="D9D9D9"/>
                          </a:solidFill>
                          <a:latin typeface="Arial" panose="020B0604020202020204" pitchFamily="34" charset="0"/>
                          <a:cs typeface="Arial" panose="020B0604020202020204" pitchFamily="34" charset="0"/>
                        </a:rPr>
                        <a:t> </a:t>
                      </a:r>
                      <a:endParaRPr lang="en-US" sz="1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When you are ready to have your poster printed go online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and click on the "</a:t>
                      </a:r>
                      <a:r>
                        <a:rPr lang="en-US" sz="1800" noProof="0" dirty="0">
                          <a:solidFill>
                            <a:srgbClr val="FFC000"/>
                          </a:solidFill>
                          <a:latin typeface="Arial"/>
                          <a:cs typeface="Arial"/>
                        </a:rPr>
                        <a:t>Order Your Poster</a:t>
                      </a:r>
                      <a:r>
                        <a:rPr lang="en-US" sz="1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dirty="0">
                          <a:solidFill>
                            <a:srgbClr val="D9D9D9"/>
                          </a:solidFill>
                          <a:latin typeface="Arial"/>
                          <a:cs typeface="Arial"/>
                        </a:rPr>
                      </a:br>
                      <a:r>
                        <a:rPr lang="en-US" sz="1800" noProof="0" dirty="0">
                          <a:solidFill>
                            <a:srgbClr val="D9D9D9"/>
                          </a:solidFill>
                          <a:latin typeface="Arial"/>
                          <a:cs typeface="Arial"/>
                        </a:rPr>
                        <a:t>Go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47130">
                <a:tc gridSpan="3">
                  <a:txBody>
                    <a:bodyPr/>
                    <a:lstStyle/>
                    <a:p>
                      <a:endParaRPr lang="en-US" sz="1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130052">
                <a:tc gridSpan="2">
                  <a:txBody>
                    <a:bodyPr/>
                    <a:lstStyle/>
                    <a:p>
                      <a:pPr>
                        <a:lnSpc>
                          <a:spcPts val="2600"/>
                        </a:lnSpc>
                      </a:pPr>
                      <a:r>
                        <a:rPr lang="en-US" sz="1800" dirty="0">
                          <a:solidFill>
                            <a:schemeClr val="bg1">
                              <a:lumMod val="85000"/>
                            </a:schemeClr>
                          </a:solidFill>
                          <a:latin typeface="Arial"/>
                          <a:cs typeface="Arial"/>
                        </a:rPr>
                        <a:t>© 2019</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D0D0D0"/>
                          </a:solidFill>
                          <a:latin typeface="Arial"/>
                          <a:cs typeface="Arial"/>
                        </a:rPr>
                        <a:t>For complete tutorials</a:t>
                      </a:r>
                      <a:r>
                        <a:rPr lang="en-US" sz="1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dirty="0">
                          <a:solidFill>
                            <a:srgbClr val="FFC000"/>
                          </a:solidFill>
                          <a:latin typeface="Arial"/>
                          <a:cs typeface="Arial"/>
                        </a:rPr>
                        <a:t>https://</a:t>
                      </a:r>
                      <a:r>
                        <a:rPr lang="en-US" sz="1400" b="1" dirty="0" err="1">
                          <a:solidFill>
                            <a:srgbClr val="FFC000"/>
                          </a:solidFill>
                          <a:latin typeface="Arial"/>
                          <a:cs typeface="Arial"/>
                        </a:rPr>
                        <a:t>www.posterpresentations.com</a:t>
                      </a:r>
                      <a:r>
                        <a:rPr lang="en-US" sz="1400" b="1" dirty="0">
                          <a:solidFill>
                            <a:srgbClr val="FFC000"/>
                          </a:solidFill>
                          <a:latin typeface="Arial"/>
                          <a:cs typeface="Arial"/>
                        </a:rPr>
                        <a:t>/</a:t>
                      </a:r>
                      <a:r>
                        <a:rPr lang="en-US" sz="1400" b="1" dirty="0" err="1">
                          <a:solidFill>
                            <a:srgbClr val="FFC000"/>
                          </a:solidFill>
                          <a:latin typeface="Arial"/>
                          <a:cs typeface="Arial"/>
                        </a:rPr>
                        <a:t>helpdesk.html</a:t>
                      </a:r>
                      <a:endParaRPr lang="en-US" sz="9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086753" y="29699043"/>
            <a:ext cx="1578661" cy="230633"/>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7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344882076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2000" b="-2000"/>
          </a:stretch>
        </a:blipFill>
        <a:effectLst/>
      </p:bgPr>
    </p:bg>
    <p:spTree>
      <p:nvGrpSpPr>
        <p:cNvPr id="1" name=""/>
        <p:cNvGrpSpPr/>
        <p:nvPr/>
      </p:nvGrpSpPr>
      <p:grpSpPr>
        <a:xfrm>
          <a:off x="0" y="0"/>
          <a:ext cx="0" cy="0"/>
          <a:chOff x="0" y="0"/>
          <a:chExt cx="0" cy="0"/>
        </a:xfrm>
      </p:grpSpPr>
      <p:pic>
        <p:nvPicPr>
          <p:cNvPr id="43" name="Picture 42" descr="A map of the world">
            <a:extLst>
              <a:ext uri="{FF2B5EF4-FFF2-40B4-BE49-F238E27FC236}">
                <a16:creationId xmlns:a16="http://schemas.microsoft.com/office/drawing/2014/main" id="{BA15B20E-6EDD-8673-6932-F276CD2AD7CD}"/>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416252" y="-1"/>
            <a:ext cx="21804640" cy="9956711"/>
          </a:xfrm>
          <a:prstGeom prst="rect">
            <a:avLst/>
          </a:prstGeom>
        </p:spPr>
      </p:pic>
      <p:pic>
        <p:nvPicPr>
          <p:cNvPr id="22" name="Picture 21" descr="A graph of different colored lines&#10;&#10;AI-generated content may be incorrect.">
            <a:extLst>
              <a:ext uri="{FF2B5EF4-FFF2-40B4-BE49-F238E27FC236}">
                <a16:creationId xmlns:a16="http://schemas.microsoft.com/office/drawing/2014/main" id="{64543484-9F72-3C45-B2A7-8BCBFD991CF2}"/>
              </a:ext>
            </a:extLst>
          </p:cNvPr>
          <p:cNvPicPr>
            <a:picLocks noChangeAspect="1"/>
          </p:cNvPicPr>
          <p:nvPr/>
        </p:nvPicPr>
        <p:blipFill>
          <a:blip r:embed="rId5">
            <a:extLst>
              <a:ext uri="{28A0092B-C50C-407E-A947-70E740481C1C}">
                <a14:useLocalDpi xmlns:a14="http://schemas.microsoft.com/office/drawing/2010/main" val="0"/>
              </a:ext>
            </a:extLst>
          </a:blip>
          <a:srcRect l="4438" t="4770" b="5850"/>
          <a:stretch/>
        </p:blipFill>
        <p:spPr>
          <a:xfrm>
            <a:off x="456341" y="5120974"/>
            <a:ext cx="10094976" cy="9442108"/>
          </a:xfrm>
          <a:prstGeom prst="rect">
            <a:avLst/>
          </a:prstGeom>
        </p:spPr>
      </p:pic>
      <p:pic>
        <p:nvPicPr>
          <p:cNvPr id="12" name="Picture 11" descr="A screenshot of a graph&#10;&#10;AI-generated content may be incorrect.">
            <a:extLst>
              <a:ext uri="{FF2B5EF4-FFF2-40B4-BE49-F238E27FC236}">
                <a16:creationId xmlns:a16="http://schemas.microsoft.com/office/drawing/2014/main" id="{B0CB88E3-AD38-BE98-AFBA-63B80032EAAF}"/>
              </a:ext>
            </a:extLst>
          </p:cNvPr>
          <p:cNvPicPr>
            <a:picLocks noChangeAspect="1"/>
          </p:cNvPicPr>
          <p:nvPr/>
        </p:nvPicPr>
        <p:blipFill>
          <a:blip r:embed="rId6">
            <a:extLst>
              <a:ext uri="{28A0092B-C50C-407E-A947-70E740481C1C}">
                <a14:useLocalDpi xmlns:a14="http://schemas.microsoft.com/office/drawing/2010/main" val="0"/>
              </a:ext>
            </a:extLst>
          </a:blip>
          <a:srcRect l="3829" t="5171" r="4372" b="4976"/>
          <a:stretch/>
        </p:blipFill>
        <p:spPr>
          <a:xfrm>
            <a:off x="10858289" y="5542561"/>
            <a:ext cx="10094976" cy="9881061"/>
          </a:xfrm>
          <a:prstGeom prst="rect">
            <a:avLst/>
          </a:prstGeom>
        </p:spPr>
      </p:pic>
      <p:pic>
        <p:nvPicPr>
          <p:cNvPr id="41" name="Picture 40" descr="A map of the earth with white text with Hollywood Sign in the background&#10;&#10;AI-generated content may be incorrect.">
            <a:extLst>
              <a:ext uri="{FF2B5EF4-FFF2-40B4-BE49-F238E27FC236}">
                <a16:creationId xmlns:a16="http://schemas.microsoft.com/office/drawing/2014/main" id="{A5FE8CD4-4ADB-C751-5560-C3E1F1F750CC}"/>
              </a:ext>
            </a:extLst>
          </p:cNvPr>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10858289" y="24743064"/>
            <a:ext cx="10094976" cy="5013416"/>
          </a:xfrm>
          <a:prstGeom prst="rect">
            <a:avLst/>
          </a:prstGeom>
        </p:spPr>
      </p:pic>
      <p:sp>
        <p:nvSpPr>
          <p:cNvPr id="28" name="Text Placeholder 27">
            <a:extLst>
              <a:ext uri="{FF2B5EF4-FFF2-40B4-BE49-F238E27FC236}">
                <a16:creationId xmlns:a16="http://schemas.microsoft.com/office/drawing/2014/main" id="{3F0F9E90-FAA0-694D-A385-A29160674B09}"/>
              </a:ext>
            </a:extLst>
          </p:cNvPr>
          <p:cNvSpPr>
            <a:spLocks noGrp="1"/>
          </p:cNvSpPr>
          <p:nvPr>
            <p:ph type="body" sz="quarter" idx="10"/>
          </p:nvPr>
        </p:nvSpPr>
        <p:spPr>
          <a:xfrm>
            <a:off x="440616" y="2386394"/>
            <a:ext cx="10101856" cy="2474061"/>
          </a:xfrm>
        </p:spPr>
        <p:txBody>
          <a:bodyPr/>
          <a:lstStyle/>
          <a:p>
            <a:pPr algn="just"/>
            <a:r>
              <a:rPr lang="en-US" dirty="0"/>
              <a:t>This project presents an interactive dashboard that visualizes how major U.S. market indices (S&amp;P 500, Nasdaq-100, Dow Jones) respond to macroeconomic indicators and global events. By combining financial market data with FOMC sentiment analysis and the GDELT global events dataset—an external, event-driven source capturing worldwide media coverage and geopolitical developments—the dashboard provides a multidimensional perspective on market behavior. This integration allows retail investors to explore how news sentiment and real-world events may influence market movements, supporting more informed investment decisions.</a:t>
            </a:r>
          </a:p>
        </p:txBody>
      </p:sp>
      <p:sp>
        <p:nvSpPr>
          <p:cNvPr id="29" name="Text Placeholder 28">
            <a:extLst>
              <a:ext uri="{FF2B5EF4-FFF2-40B4-BE49-F238E27FC236}">
                <a16:creationId xmlns:a16="http://schemas.microsoft.com/office/drawing/2014/main" id="{FCB797DF-A438-244B-B34C-CCF348A4370E}"/>
              </a:ext>
            </a:extLst>
          </p:cNvPr>
          <p:cNvSpPr>
            <a:spLocks noGrp="1"/>
          </p:cNvSpPr>
          <p:nvPr>
            <p:ph type="body" sz="quarter" idx="11"/>
          </p:nvPr>
        </p:nvSpPr>
        <p:spPr>
          <a:xfrm>
            <a:off x="449463" y="1863749"/>
            <a:ext cx="10093882" cy="566030"/>
          </a:xfrm>
        </p:spPr>
        <p:txBody>
          <a:bodyPr/>
          <a:lstStyle/>
          <a:p>
            <a:r>
              <a:rPr lang="en-US" dirty="0"/>
              <a:t>ABSTRACT</a:t>
            </a:r>
          </a:p>
        </p:txBody>
      </p:sp>
      <p:sp>
        <p:nvSpPr>
          <p:cNvPr id="30" name="Text Placeholder 29">
            <a:extLst>
              <a:ext uri="{FF2B5EF4-FFF2-40B4-BE49-F238E27FC236}">
                <a16:creationId xmlns:a16="http://schemas.microsoft.com/office/drawing/2014/main" id="{F756C91F-A769-8746-9736-6A1E2B721D6B}"/>
              </a:ext>
            </a:extLst>
          </p:cNvPr>
          <p:cNvSpPr>
            <a:spLocks noGrp="1"/>
          </p:cNvSpPr>
          <p:nvPr>
            <p:ph type="body" sz="quarter" idx="20"/>
          </p:nvPr>
        </p:nvSpPr>
        <p:spPr>
          <a:xfrm>
            <a:off x="449461" y="15048890"/>
            <a:ext cx="10096349" cy="566030"/>
          </a:xfrm>
        </p:spPr>
        <p:txBody>
          <a:bodyPr/>
          <a:lstStyle/>
          <a:p>
            <a:r>
              <a:rPr lang="en-US" dirty="0"/>
              <a:t>OBJECTIVES</a:t>
            </a:r>
          </a:p>
        </p:txBody>
      </p:sp>
      <p:sp>
        <p:nvSpPr>
          <p:cNvPr id="31" name="Text Placeholder 30">
            <a:extLst>
              <a:ext uri="{FF2B5EF4-FFF2-40B4-BE49-F238E27FC236}">
                <a16:creationId xmlns:a16="http://schemas.microsoft.com/office/drawing/2014/main" id="{4D8E9A6E-E5FF-AB49-84AA-3A4E1523DDE0}"/>
              </a:ext>
            </a:extLst>
          </p:cNvPr>
          <p:cNvSpPr>
            <a:spLocks noGrp="1"/>
          </p:cNvSpPr>
          <p:nvPr>
            <p:ph type="body" sz="quarter" idx="25"/>
          </p:nvPr>
        </p:nvSpPr>
        <p:spPr>
          <a:xfrm>
            <a:off x="10846594" y="1863749"/>
            <a:ext cx="10093752" cy="566030"/>
          </a:xfrm>
        </p:spPr>
        <p:txBody>
          <a:bodyPr/>
          <a:lstStyle/>
          <a:p>
            <a:r>
              <a:rPr lang="en-US" dirty="0"/>
              <a:t>CONCLUSIONS</a:t>
            </a:r>
          </a:p>
        </p:txBody>
      </p:sp>
      <p:sp>
        <p:nvSpPr>
          <p:cNvPr id="32" name="Text Placeholder 31">
            <a:extLst>
              <a:ext uri="{FF2B5EF4-FFF2-40B4-BE49-F238E27FC236}">
                <a16:creationId xmlns:a16="http://schemas.microsoft.com/office/drawing/2014/main" id="{F1CD45E0-BFBD-6449-A27A-446292982C7D}"/>
              </a:ext>
            </a:extLst>
          </p:cNvPr>
          <p:cNvSpPr>
            <a:spLocks noGrp="1"/>
          </p:cNvSpPr>
          <p:nvPr>
            <p:ph type="body" sz="quarter" idx="26"/>
          </p:nvPr>
        </p:nvSpPr>
        <p:spPr>
          <a:xfrm>
            <a:off x="10846594" y="2386394"/>
            <a:ext cx="10093752" cy="3089614"/>
          </a:xfrm>
        </p:spPr>
        <p:txBody>
          <a:bodyPr/>
          <a:lstStyle/>
          <a:p>
            <a:pPr algn="just"/>
            <a:r>
              <a:rPr lang="en-US" dirty="0"/>
              <a:t>Analyzing the interactions between U.S. market performance, macroeconomic indicators, and global events reveals crucial patterns for investors. The interactive dashboard highlights how global events, sourced from GDELT, significantly influence market movements, while FOMC sentiment plays a pivotal role in shaping short-term market reactions. Positive FOMC language tends to coincide with market rallies, while more hawkish tones are often linked to increased volatility. Moreover, geopolitical and economic disruptions clearly affect market dynamics, emphasizing the need for real-time monitoring by investors. By visualizing these relationships, the dashboard offers a powerful tool for navigating the complexities of the financial landscape and making data-driven investment decisions.</a:t>
            </a:r>
          </a:p>
        </p:txBody>
      </p:sp>
      <p:sp>
        <p:nvSpPr>
          <p:cNvPr id="37" name="Text Placeholder 36">
            <a:extLst>
              <a:ext uri="{FF2B5EF4-FFF2-40B4-BE49-F238E27FC236}">
                <a16:creationId xmlns:a16="http://schemas.microsoft.com/office/drawing/2014/main" id="{3B540C16-8ABD-8B40-A51F-D32095A92519}"/>
              </a:ext>
            </a:extLst>
          </p:cNvPr>
          <p:cNvSpPr>
            <a:spLocks noGrp="1"/>
          </p:cNvSpPr>
          <p:nvPr>
            <p:ph type="body" sz="quarter" idx="96"/>
          </p:nvPr>
        </p:nvSpPr>
        <p:spPr>
          <a:xfrm>
            <a:off x="440616" y="15611298"/>
            <a:ext cx="10102728" cy="2289395"/>
          </a:xfrm>
        </p:spPr>
        <p:txBody>
          <a:bodyPr/>
          <a:lstStyle/>
          <a:p>
            <a:r>
              <a:rPr lang="en-US" b="1" dirty="0"/>
              <a:t>Objective 1</a:t>
            </a:r>
            <a:r>
              <a:rPr lang="en-US" dirty="0"/>
              <a:t>: Analyze the correlation between global events (GDELT) and U.S. financial indices using sentiment analysis.</a:t>
            </a:r>
          </a:p>
          <a:p>
            <a:r>
              <a:rPr lang="en-US" b="1" dirty="0"/>
              <a:t>Objective 2</a:t>
            </a:r>
            <a:r>
              <a:rPr lang="en-US" dirty="0"/>
              <a:t>: Investigate how FOMC announcements influence investor sentiment and stock market volatility.</a:t>
            </a:r>
          </a:p>
          <a:p>
            <a:r>
              <a:rPr lang="en-US" b="1" dirty="0"/>
              <a:t>Objective 3</a:t>
            </a:r>
            <a:r>
              <a:rPr lang="en-US" dirty="0"/>
              <a:t>: Provide an interactive visualization to help retail investors understand market behavior in response to economic events.</a:t>
            </a:r>
          </a:p>
        </p:txBody>
      </p:sp>
      <p:sp>
        <p:nvSpPr>
          <p:cNvPr id="40" name="Text Placeholder 39">
            <a:extLst>
              <a:ext uri="{FF2B5EF4-FFF2-40B4-BE49-F238E27FC236}">
                <a16:creationId xmlns:a16="http://schemas.microsoft.com/office/drawing/2014/main" id="{4E095D28-F987-E544-B047-DF5F82B6C3C9}"/>
              </a:ext>
            </a:extLst>
          </p:cNvPr>
          <p:cNvSpPr>
            <a:spLocks noGrp="1"/>
          </p:cNvSpPr>
          <p:nvPr>
            <p:ph type="body" sz="quarter" idx="153"/>
          </p:nvPr>
        </p:nvSpPr>
        <p:spPr/>
        <p:txBody>
          <a:bodyPr>
            <a:normAutofit fontScale="62500" lnSpcReduction="20000"/>
          </a:bodyPr>
          <a:lstStyle/>
          <a:p>
            <a:r>
              <a:rPr lang="en-GB" dirty="0"/>
              <a:t>Investigating the Influence of Global Events and FOMC Sentiment on U.S. Markets</a:t>
            </a:r>
            <a:endParaRPr lang="en-US" dirty="0"/>
          </a:p>
        </p:txBody>
      </p:sp>
      <p:pic>
        <p:nvPicPr>
          <p:cNvPr id="8" name="Picture 7" descr="A graph showing a number of red dots&#10;&#10;AI-generated content may be incorrect.">
            <a:extLst>
              <a:ext uri="{FF2B5EF4-FFF2-40B4-BE49-F238E27FC236}">
                <a16:creationId xmlns:a16="http://schemas.microsoft.com/office/drawing/2014/main" id="{D2EC1CA0-A7EC-F0B1-C0D3-7470A0142356}"/>
              </a:ext>
            </a:extLst>
          </p:cNvPr>
          <p:cNvPicPr>
            <a:picLocks noChangeAspect="1"/>
          </p:cNvPicPr>
          <p:nvPr/>
        </p:nvPicPr>
        <p:blipFill>
          <a:blip r:embed="rId8">
            <a:extLst>
              <a:ext uri="{28A0092B-C50C-407E-A947-70E740481C1C}">
                <a14:useLocalDpi xmlns:a14="http://schemas.microsoft.com/office/drawing/2010/main" val="0"/>
              </a:ext>
            </a:extLst>
          </a:blip>
          <a:srcRect l="4568" t="5831" r="3720" b="5099"/>
          <a:stretch/>
        </p:blipFill>
        <p:spPr>
          <a:xfrm>
            <a:off x="456341" y="18281693"/>
            <a:ext cx="10094976" cy="9804175"/>
          </a:xfrm>
          <a:prstGeom prst="rect">
            <a:avLst/>
          </a:prstGeom>
        </p:spPr>
      </p:pic>
      <p:pic>
        <p:nvPicPr>
          <p:cNvPr id="15" name="Picture 14" descr="A screenshot of a graph&#10;&#10;AI-generated content may be incorrect.">
            <a:extLst>
              <a:ext uri="{FF2B5EF4-FFF2-40B4-BE49-F238E27FC236}">
                <a16:creationId xmlns:a16="http://schemas.microsoft.com/office/drawing/2014/main" id="{6BC6E2E9-F438-576E-F33F-18931F2ECAC0}"/>
              </a:ext>
            </a:extLst>
          </p:cNvPr>
          <p:cNvPicPr>
            <a:picLocks noChangeAspect="1"/>
          </p:cNvPicPr>
          <p:nvPr/>
        </p:nvPicPr>
        <p:blipFill>
          <a:blip r:embed="rId9">
            <a:extLst>
              <a:ext uri="{28A0092B-C50C-407E-A947-70E740481C1C}">
                <a14:useLocalDpi xmlns:a14="http://schemas.microsoft.com/office/drawing/2010/main" val="0"/>
              </a:ext>
            </a:extLst>
          </a:blip>
          <a:srcRect l="4002" t="5859" r="16560" b="16521"/>
          <a:stretch/>
        </p:blipFill>
        <p:spPr>
          <a:xfrm>
            <a:off x="10837071" y="16040608"/>
            <a:ext cx="10094976" cy="8186516"/>
          </a:xfrm>
          <a:prstGeom prst="rect">
            <a:avLst/>
          </a:prstGeom>
        </p:spPr>
      </p:pic>
    </p:spTree>
    <p:extLst>
      <p:ext uri="{BB962C8B-B14F-4D97-AF65-F5344CB8AC3E}">
        <p14:creationId xmlns:p14="http://schemas.microsoft.com/office/powerpoint/2010/main" val="3742088974"/>
      </p:ext>
    </p:extLst>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1686</TotalTime>
  <Words>294</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A1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subject>Research poster presentation template</dc:subject>
  <dc:creator>PosterPresentations.com</dc:creator>
  <cp:keywords>A1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Tan Zhu Dong</cp:lastModifiedBy>
  <cp:revision>43</cp:revision>
  <dcterms:created xsi:type="dcterms:W3CDTF">2012-02-10T00:21:22Z</dcterms:created>
  <dcterms:modified xsi:type="dcterms:W3CDTF">2025-04-18T16:58:01Z</dcterms:modified>
  <cp:category>Research poster templates</cp:category>
</cp:coreProperties>
</file>